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2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61" r:id="rId7"/>
    <p:sldMasterId id="2147483663" r:id="rId8"/>
    <p:sldMasterId id="2147483665" r:id="rId9"/>
    <p:sldMasterId id="2147483667" r:id="rId10"/>
    <p:sldMasterId id="2147483669" r:id="rId11"/>
    <p:sldMasterId id="2147483671" r:id="rId12"/>
    <p:sldMasterId id="2147483673" r:id="rId13"/>
  </p:sldMasterIdLst>
  <p:notesMasterIdLst>
    <p:notesMasterId r:id="rId14"/>
  </p:notesMasterIdLst>
  <p:sldIdLst>
    <p:sldId id="256" r:id="rId15"/>
    <p:sldId id="257" r:id="rId16"/>
    <p:sldId id="258" r:id="rId17"/>
    <p:sldId id="259" r:id="rId18"/>
    <p:sldId id="260" r:id="rId19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notesMaster" Target="notesMasters/notesMaster1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&lt;header&gt;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ft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sldNum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3293D9A1-19A6-43D1-B2BE-7E2C9FBE42E5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1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337BB8E8-17D0-4F6E-96A0-5146BE4E4A68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D490B9DD-1197-4CBE-85D6-8CD2D069CFE5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7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989C92E2-F535-4A47-9F1E-BDF59DAA442D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0" name="CustomShape 45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</a:pPr>
            <a:fld id="{9CE44F37-DC31-40DC-A007-BA4922BBD22D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3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4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5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9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10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1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26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26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26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26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26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268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 lnSpcReduction="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  <p:sldLayoutId id="2147483658" r:id="rId3"/>
    <p:sldLayoutId id="2147483659" r:id="rId4"/>
    <p:sldLayoutId id="2147483660" r:id="rId5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1"/>
          <p:cNvGrpSpPr/>
          <p:nvPr/>
        </p:nvGrpSpPr>
        <p:grpSpPr>
          <a:xfrm>
            <a:off x="0" y="1800"/>
            <a:ext cx="12227040" cy="6869160"/>
            <a:chOff x="0" y="1800"/>
            <a:chExt cx="12227040" cy="6869160"/>
          </a:xfrm>
        </p:grpSpPr>
        <p:sp>
          <p:nvSpPr>
            <p:cNvPr id="83" name="CustomShape 2"/>
            <p:cNvSpPr/>
            <p:nvPr/>
          </p:nvSpPr>
          <p:spPr>
            <a:xfrm rot="16200000">
              <a:off x="5852520" y="-583848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4" name="CustomShape 3"/>
            <p:cNvSpPr/>
            <p:nvPr/>
          </p:nvSpPr>
          <p:spPr>
            <a:xfrm rot="16200000">
              <a:off x="5876640" y="52056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5" name="CustomShape 4"/>
            <p:cNvSpPr/>
            <p:nvPr/>
          </p:nvSpPr>
          <p:spPr>
            <a:xfrm>
              <a:off x="1088496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6" name="CustomShape 5"/>
            <p:cNvSpPr/>
            <p:nvPr/>
          </p:nvSpPr>
          <p:spPr>
            <a:xfrm>
              <a:off x="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87" name="CustomShape 6"/>
          <p:cNvSpPr/>
          <p:nvPr/>
        </p:nvSpPr>
        <p:spPr>
          <a:xfrm>
            <a:off x="9838440" y="6545520"/>
            <a:ext cx="238824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gapminder.org/37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CustomShape 7"/>
          <p:cNvSpPr/>
          <p:nvPr/>
        </p:nvSpPr>
        <p:spPr>
          <a:xfrm>
            <a:off x="72000" y="6554880"/>
            <a:ext cx="238824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Source: JMP WASH 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89" name="Group 8"/>
          <p:cNvGrpSpPr/>
          <p:nvPr/>
        </p:nvGrpSpPr>
        <p:grpSpPr>
          <a:xfrm>
            <a:off x="1981800" y="1564200"/>
            <a:ext cx="8605440" cy="4414680"/>
            <a:chOff x="1981800" y="1564200"/>
            <a:chExt cx="8605440" cy="4414680"/>
          </a:xfrm>
        </p:grpSpPr>
        <p:sp>
          <p:nvSpPr>
            <p:cNvPr id="90" name="CustomShape 9"/>
            <p:cNvSpPr/>
            <p:nvPr/>
          </p:nvSpPr>
          <p:spPr>
            <a:xfrm>
              <a:off x="1998720" y="1600200"/>
              <a:ext cx="8516520" cy="4378680"/>
            </a:xfrm>
            <a:custGeom>
              <a:avLst/>
              <a:gdLst>
                <a:gd name="textAreaLeft" fmla="*/ 0 w 8516520"/>
                <a:gd name="textAreaRight" fmla="*/ 8516880 w 8516520"/>
                <a:gd name="textAreaTop" fmla="*/ 0 h 4378680"/>
                <a:gd name="textAreaBottom" fmla="*/ 4379040 h 4378680"/>
              </a:gdLst>
              <a:ahLst/>
              <a:rect l="textAreaLeft" t="textAreaTop" r="textAreaRight" b="textAreaBottom"/>
              <a:pathLst>
                <a:path w="23659" h="12165">
                  <a:moveTo>
                    <a:pt x="0" y="4379"/>
                  </a:moveTo>
                  <a:lnTo>
                    <a:pt x="5632" y="1980"/>
                  </a:lnTo>
                  <a:lnTo>
                    <a:pt x="6196" y="1899"/>
                  </a:lnTo>
                  <a:lnTo>
                    <a:pt x="6759" y="1809"/>
                  </a:lnTo>
                  <a:lnTo>
                    <a:pt x="7323" y="1737"/>
                  </a:lnTo>
                  <a:lnTo>
                    <a:pt x="7886" y="1632"/>
                  </a:lnTo>
                  <a:lnTo>
                    <a:pt x="8449" y="1547"/>
                  </a:lnTo>
                  <a:lnTo>
                    <a:pt x="9013" y="1522"/>
                  </a:lnTo>
                  <a:lnTo>
                    <a:pt x="9575" y="1495"/>
                  </a:lnTo>
                  <a:lnTo>
                    <a:pt x="10139" y="1470"/>
                  </a:lnTo>
                  <a:lnTo>
                    <a:pt x="10703" y="1444"/>
                  </a:lnTo>
                  <a:lnTo>
                    <a:pt x="11265" y="1243"/>
                  </a:lnTo>
                  <a:lnTo>
                    <a:pt x="11829" y="1201"/>
                  </a:lnTo>
                  <a:lnTo>
                    <a:pt x="12391" y="1121"/>
                  </a:lnTo>
                  <a:lnTo>
                    <a:pt x="12955" y="1059"/>
                  </a:lnTo>
                  <a:lnTo>
                    <a:pt x="13519" y="996"/>
                  </a:lnTo>
                  <a:lnTo>
                    <a:pt x="14081" y="938"/>
                  </a:lnTo>
                  <a:lnTo>
                    <a:pt x="14645" y="875"/>
                  </a:lnTo>
                  <a:lnTo>
                    <a:pt x="15209" y="814"/>
                  </a:lnTo>
                  <a:lnTo>
                    <a:pt x="15772" y="751"/>
                  </a:lnTo>
                  <a:lnTo>
                    <a:pt x="16335" y="692"/>
                  </a:lnTo>
                  <a:lnTo>
                    <a:pt x="16898" y="633"/>
                  </a:lnTo>
                  <a:lnTo>
                    <a:pt x="17462" y="585"/>
                  </a:lnTo>
                  <a:lnTo>
                    <a:pt x="18025" y="530"/>
                  </a:lnTo>
                  <a:lnTo>
                    <a:pt x="18588" y="474"/>
                  </a:lnTo>
                  <a:lnTo>
                    <a:pt x="19152" y="420"/>
                  </a:lnTo>
                  <a:lnTo>
                    <a:pt x="19715" y="365"/>
                  </a:lnTo>
                  <a:lnTo>
                    <a:pt x="20278" y="312"/>
                  </a:lnTo>
                  <a:lnTo>
                    <a:pt x="20842" y="260"/>
                  </a:lnTo>
                  <a:lnTo>
                    <a:pt x="21404" y="209"/>
                  </a:lnTo>
                  <a:lnTo>
                    <a:pt x="21968" y="157"/>
                  </a:lnTo>
                  <a:lnTo>
                    <a:pt x="22532" y="107"/>
                  </a:lnTo>
                  <a:lnTo>
                    <a:pt x="23094" y="53"/>
                  </a:lnTo>
                  <a:lnTo>
                    <a:pt x="23658" y="0"/>
                  </a:lnTo>
                  <a:lnTo>
                    <a:pt x="23658" y="12164"/>
                  </a:lnTo>
                  <a:lnTo>
                    <a:pt x="23094" y="12164"/>
                  </a:lnTo>
                  <a:lnTo>
                    <a:pt x="22532" y="12164"/>
                  </a:lnTo>
                  <a:lnTo>
                    <a:pt x="21968" y="12164"/>
                  </a:lnTo>
                  <a:lnTo>
                    <a:pt x="21404" y="12164"/>
                  </a:lnTo>
                  <a:lnTo>
                    <a:pt x="20842" y="12164"/>
                  </a:lnTo>
                  <a:lnTo>
                    <a:pt x="20278" y="12164"/>
                  </a:lnTo>
                  <a:lnTo>
                    <a:pt x="19715" y="12164"/>
                  </a:lnTo>
                  <a:lnTo>
                    <a:pt x="19152" y="12164"/>
                  </a:lnTo>
                  <a:lnTo>
                    <a:pt x="18588" y="12164"/>
                  </a:lnTo>
                  <a:lnTo>
                    <a:pt x="18025" y="12164"/>
                  </a:lnTo>
                  <a:lnTo>
                    <a:pt x="17462" y="12164"/>
                  </a:lnTo>
                  <a:lnTo>
                    <a:pt x="16898" y="12164"/>
                  </a:lnTo>
                  <a:lnTo>
                    <a:pt x="16335" y="12164"/>
                  </a:lnTo>
                  <a:lnTo>
                    <a:pt x="15772" y="12164"/>
                  </a:lnTo>
                  <a:lnTo>
                    <a:pt x="15209" y="12164"/>
                  </a:lnTo>
                  <a:lnTo>
                    <a:pt x="14645" y="12164"/>
                  </a:lnTo>
                  <a:lnTo>
                    <a:pt x="14081" y="12164"/>
                  </a:lnTo>
                  <a:lnTo>
                    <a:pt x="13519" y="12164"/>
                  </a:lnTo>
                  <a:lnTo>
                    <a:pt x="12955" y="12164"/>
                  </a:lnTo>
                  <a:lnTo>
                    <a:pt x="12391" y="12164"/>
                  </a:lnTo>
                  <a:lnTo>
                    <a:pt x="11829" y="12164"/>
                  </a:lnTo>
                  <a:lnTo>
                    <a:pt x="11265" y="12164"/>
                  </a:lnTo>
                  <a:lnTo>
                    <a:pt x="10703" y="12164"/>
                  </a:lnTo>
                  <a:lnTo>
                    <a:pt x="10139" y="12164"/>
                  </a:lnTo>
                  <a:lnTo>
                    <a:pt x="9575" y="12164"/>
                  </a:lnTo>
                  <a:lnTo>
                    <a:pt x="9013" y="12164"/>
                  </a:lnTo>
                  <a:lnTo>
                    <a:pt x="8449" y="12164"/>
                  </a:lnTo>
                  <a:lnTo>
                    <a:pt x="7886" y="12164"/>
                  </a:lnTo>
                  <a:lnTo>
                    <a:pt x="7323" y="12164"/>
                  </a:lnTo>
                  <a:lnTo>
                    <a:pt x="6759" y="12164"/>
                  </a:lnTo>
                  <a:lnTo>
                    <a:pt x="6196" y="12164"/>
                  </a:lnTo>
                  <a:lnTo>
                    <a:pt x="5632" y="12164"/>
                  </a:lnTo>
                  <a:lnTo>
                    <a:pt x="0" y="12164"/>
                  </a:lnTo>
                  <a:lnTo>
                    <a:pt x="0" y="4379"/>
                  </a:lnTo>
                  <a:close/>
                </a:path>
              </a:pathLst>
            </a:custGeom>
            <a:solidFill>
              <a:srgbClr val="c5e0b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1" name="CustomShape 10"/>
            <p:cNvSpPr/>
            <p:nvPr/>
          </p:nvSpPr>
          <p:spPr>
            <a:xfrm>
              <a:off x="1981800" y="1564200"/>
              <a:ext cx="8605440" cy="1671480"/>
            </a:xfrm>
            <a:custGeom>
              <a:avLst/>
              <a:gdLst>
                <a:gd name="textAreaLeft" fmla="*/ 0 w 8605440"/>
                <a:gd name="textAreaRight" fmla="*/ 8605800 w 8605440"/>
                <a:gd name="textAreaTop" fmla="*/ 0 h 1671480"/>
                <a:gd name="textAreaBottom" fmla="*/ 1671840 h 1671480"/>
              </a:gdLst>
              <a:ahLst/>
              <a:rect l="textAreaLeft" t="textAreaTop" r="textAreaRight" b="textAreaBottom"/>
              <a:pathLst>
                <a:path w="23906" h="4645">
                  <a:moveTo>
                    <a:pt x="0" y="4644"/>
                  </a:moveTo>
                  <a:lnTo>
                    <a:pt x="5691" y="2100"/>
                  </a:lnTo>
                  <a:lnTo>
                    <a:pt x="6261" y="2014"/>
                  </a:lnTo>
                  <a:lnTo>
                    <a:pt x="6829" y="1919"/>
                  </a:lnTo>
                  <a:lnTo>
                    <a:pt x="7399" y="1842"/>
                  </a:lnTo>
                  <a:lnTo>
                    <a:pt x="7969" y="1731"/>
                  </a:lnTo>
                  <a:lnTo>
                    <a:pt x="8537" y="1641"/>
                  </a:lnTo>
                  <a:lnTo>
                    <a:pt x="9107" y="1614"/>
                  </a:lnTo>
                  <a:lnTo>
                    <a:pt x="9675" y="1586"/>
                  </a:lnTo>
                  <a:lnTo>
                    <a:pt x="10245" y="1559"/>
                  </a:lnTo>
                  <a:lnTo>
                    <a:pt x="10814" y="1531"/>
                  </a:lnTo>
                  <a:lnTo>
                    <a:pt x="11383" y="1319"/>
                  </a:lnTo>
                  <a:lnTo>
                    <a:pt x="11952" y="1273"/>
                  </a:lnTo>
                  <a:lnTo>
                    <a:pt x="12521" y="1189"/>
                  </a:lnTo>
                  <a:lnTo>
                    <a:pt x="13090" y="1123"/>
                  </a:lnTo>
                  <a:lnTo>
                    <a:pt x="13660" y="1056"/>
                  </a:lnTo>
                  <a:lnTo>
                    <a:pt x="14228" y="995"/>
                  </a:lnTo>
                  <a:lnTo>
                    <a:pt x="14798" y="928"/>
                  </a:lnTo>
                  <a:lnTo>
                    <a:pt x="15368" y="864"/>
                  </a:lnTo>
                  <a:lnTo>
                    <a:pt x="15936" y="797"/>
                  </a:lnTo>
                  <a:lnTo>
                    <a:pt x="16506" y="734"/>
                  </a:lnTo>
                  <a:lnTo>
                    <a:pt x="17074" y="672"/>
                  </a:lnTo>
                  <a:lnTo>
                    <a:pt x="17644" y="620"/>
                  </a:lnTo>
                  <a:lnTo>
                    <a:pt x="18214" y="562"/>
                  </a:lnTo>
                  <a:lnTo>
                    <a:pt x="18782" y="503"/>
                  </a:lnTo>
                  <a:lnTo>
                    <a:pt x="19352" y="445"/>
                  </a:lnTo>
                  <a:lnTo>
                    <a:pt x="19921" y="387"/>
                  </a:lnTo>
                  <a:lnTo>
                    <a:pt x="20490" y="331"/>
                  </a:lnTo>
                  <a:lnTo>
                    <a:pt x="21059" y="276"/>
                  </a:lnTo>
                  <a:lnTo>
                    <a:pt x="21628" y="222"/>
                  </a:lnTo>
                  <a:lnTo>
                    <a:pt x="22197" y="167"/>
                  </a:lnTo>
                  <a:lnTo>
                    <a:pt x="22767" y="114"/>
                  </a:lnTo>
                  <a:lnTo>
                    <a:pt x="23335" y="56"/>
                  </a:lnTo>
                  <a:lnTo>
                    <a:pt x="23905" y="0"/>
                  </a:lnTo>
                </a:path>
              </a:pathLst>
            </a:custGeom>
            <a:noFill/>
            <a:ln w="101520">
              <a:solidFill>
                <a:srgbClr val="05b050"/>
              </a:solidFill>
              <a:miter/>
              <a:headEnd len="med" type="oval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92" name="Group 11"/>
          <p:cNvGrpSpPr/>
          <p:nvPr/>
        </p:nvGrpSpPr>
        <p:grpSpPr>
          <a:xfrm>
            <a:off x="1929600" y="5960520"/>
            <a:ext cx="8005320" cy="465840"/>
            <a:chOff x="1929600" y="5960520"/>
            <a:chExt cx="8005320" cy="465840"/>
          </a:xfrm>
        </p:grpSpPr>
        <p:sp>
          <p:nvSpPr>
            <p:cNvPr id="93" name="CustomShape 12"/>
            <p:cNvSpPr/>
            <p:nvPr/>
          </p:nvSpPr>
          <p:spPr>
            <a:xfrm>
              <a:off x="5299920" y="5970960"/>
              <a:ext cx="9140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4" name="CustomShape 13"/>
            <p:cNvSpPr/>
            <p:nvPr/>
          </p:nvSpPr>
          <p:spPr>
            <a:xfrm>
              <a:off x="9038160" y="5960520"/>
              <a:ext cx="896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5" name="CustomShape 14"/>
            <p:cNvSpPr/>
            <p:nvPr/>
          </p:nvSpPr>
          <p:spPr>
            <a:xfrm>
              <a:off x="1929600" y="5970240"/>
              <a:ext cx="852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96" name="CustomShape 15"/>
          <p:cNvSpPr/>
          <p:nvPr/>
        </p:nvSpPr>
        <p:spPr>
          <a:xfrm>
            <a:off x="2018520" y="325476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58%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" name="CustomShape 16"/>
          <p:cNvSpPr/>
          <p:nvPr/>
        </p:nvSpPr>
        <p:spPr>
          <a:xfrm>
            <a:off x="8948880" y="192420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91%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8" name="CustomShape 17"/>
          <p:cNvSpPr/>
          <p:nvPr/>
        </p:nvSpPr>
        <p:spPr>
          <a:xfrm>
            <a:off x="1710720" y="1009800"/>
            <a:ext cx="8914680" cy="50284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9" name="CustomShape 18"/>
          <p:cNvSpPr/>
          <p:nvPr/>
        </p:nvSpPr>
        <p:spPr>
          <a:xfrm>
            <a:off x="1998720" y="5970960"/>
            <a:ext cx="8496720" cy="7560"/>
          </a:xfrm>
          <a:custGeom>
            <a:avLst/>
            <a:gdLst>
              <a:gd name="textAreaLeft" fmla="*/ 0 w 8496720"/>
              <a:gd name="textAreaRight" fmla="*/ 8497080 w 8496720"/>
              <a:gd name="textAreaTop" fmla="*/ 0 h 7560"/>
              <a:gd name="textAreaBottom" fmla="*/ 7920 h 7560"/>
            </a:gdLst>
            <a:ahLst/>
            <a:rect l="textAreaLeft" t="textAreaTop" r="textAreaRight" b="textAreaBottom"/>
            <a:pathLst>
              <a:path w="8497762" h="8660">
                <a:moveTo>
                  <a:pt x="0" y="0"/>
                </a:moveTo>
                <a:lnTo>
                  <a:pt x="8497763" y="0"/>
                </a:lnTo>
              </a:path>
            </a:pathLst>
          </a:custGeom>
          <a:noFill/>
          <a:ln w="1800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080" bIns="-3708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" name="Line 19"/>
          <p:cNvSpPr/>
          <p:nvPr/>
        </p:nvSpPr>
        <p:spPr>
          <a:xfrm>
            <a:off x="1404972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Line 20"/>
          <p:cNvSpPr/>
          <p:nvPr/>
        </p:nvSpPr>
        <p:spPr>
          <a:xfrm>
            <a:off x="1554516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" name="Line 21"/>
          <p:cNvSpPr/>
          <p:nvPr/>
        </p:nvSpPr>
        <p:spPr>
          <a:xfrm>
            <a:off x="1704024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" name="Line 22"/>
          <p:cNvSpPr/>
          <p:nvPr/>
        </p:nvSpPr>
        <p:spPr>
          <a:xfrm>
            <a:off x="1853532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Line 23"/>
          <p:cNvSpPr/>
          <p:nvPr/>
        </p:nvSpPr>
        <p:spPr>
          <a:xfrm>
            <a:off x="2003076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Line 24"/>
          <p:cNvSpPr/>
          <p:nvPr/>
        </p:nvSpPr>
        <p:spPr>
          <a:xfrm>
            <a:off x="14049720" y="5104800"/>
            <a:ext cx="628596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Line 25"/>
          <p:cNvSpPr/>
          <p:nvPr/>
        </p:nvSpPr>
        <p:spPr>
          <a:xfrm>
            <a:off x="14049720" y="4285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Line 26"/>
          <p:cNvSpPr/>
          <p:nvPr/>
        </p:nvSpPr>
        <p:spPr>
          <a:xfrm>
            <a:off x="14049720" y="3466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Line 27"/>
          <p:cNvSpPr/>
          <p:nvPr/>
        </p:nvSpPr>
        <p:spPr>
          <a:xfrm>
            <a:off x="14049720" y="2647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Line 28"/>
          <p:cNvSpPr/>
          <p:nvPr/>
        </p:nvSpPr>
        <p:spPr>
          <a:xfrm>
            <a:off x="14049720" y="183816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" name="CustomShape 29"/>
          <p:cNvSpPr/>
          <p:nvPr/>
        </p:nvSpPr>
        <p:spPr>
          <a:xfrm>
            <a:off x="1881720" y="457920"/>
            <a:ext cx="739944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Drinking water</a:t>
            </a:r>
            <a:br>
              <a:rPr sz="1800"/>
            </a:b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Share of population with clean water less </a:t>
            </a:r>
            <a:br>
              <a:rPr sz="1800"/>
            </a:b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than a 15 minute walk away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11" name="Group 30"/>
          <p:cNvGrpSpPr/>
          <p:nvPr/>
        </p:nvGrpSpPr>
        <p:grpSpPr>
          <a:xfrm>
            <a:off x="1998720" y="5970960"/>
            <a:ext cx="7488720" cy="50760"/>
            <a:chOff x="1998720" y="5970960"/>
            <a:chExt cx="7488720" cy="50760"/>
          </a:xfrm>
        </p:grpSpPr>
        <p:sp>
          <p:nvSpPr>
            <p:cNvPr id="112" name="CustomShape 31"/>
            <p:cNvSpPr/>
            <p:nvPr/>
          </p:nvSpPr>
          <p:spPr>
            <a:xfrm>
              <a:off x="19987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40" y="530"/>
                  </a:moveTo>
                  <a:lnTo>
                    <a:pt x="40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3" name="CustomShape 32"/>
            <p:cNvSpPr/>
            <p:nvPr/>
          </p:nvSpPr>
          <p:spPr>
            <a:xfrm>
              <a:off x="57571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492" y="530"/>
                  </a:moveTo>
                  <a:lnTo>
                    <a:pt x="492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4" name="CustomShape 33"/>
            <p:cNvSpPr/>
            <p:nvPr/>
          </p:nvSpPr>
          <p:spPr>
            <a:xfrm>
              <a:off x="94795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945" y="530"/>
                  </a:moveTo>
                  <a:lnTo>
                    <a:pt x="945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4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4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8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"/>
          <p:cNvGrpSpPr/>
          <p:nvPr/>
        </p:nvGrpSpPr>
        <p:grpSpPr>
          <a:xfrm>
            <a:off x="0" y="1800"/>
            <a:ext cx="12227040" cy="6869160"/>
            <a:chOff x="0" y="1800"/>
            <a:chExt cx="12227040" cy="6869160"/>
          </a:xfrm>
        </p:grpSpPr>
        <p:sp>
          <p:nvSpPr>
            <p:cNvPr id="116" name="CustomShape 2"/>
            <p:cNvSpPr/>
            <p:nvPr/>
          </p:nvSpPr>
          <p:spPr>
            <a:xfrm rot="16200000">
              <a:off x="5852520" y="-583848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7" name="CustomShape 3"/>
            <p:cNvSpPr/>
            <p:nvPr/>
          </p:nvSpPr>
          <p:spPr>
            <a:xfrm rot="16200000">
              <a:off x="5876640" y="52056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8" name="CustomShape 4"/>
            <p:cNvSpPr/>
            <p:nvPr/>
          </p:nvSpPr>
          <p:spPr>
            <a:xfrm>
              <a:off x="1088496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9" name="CustomShape 5"/>
            <p:cNvSpPr/>
            <p:nvPr/>
          </p:nvSpPr>
          <p:spPr>
            <a:xfrm>
              <a:off x="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20" name="CustomShape 6"/>
          <p:cNvSpPr/>
          <p:nvPr/>
        </p:nvSpPr>
        <p:spPr>
          <a:xfrm>
            <a:off x="1881720" y="457920"/>
            <a:ext cx="739944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Drinking water</a:t>
            </a:r>
            <a:br>
              <a:rPr sz="1800"/>
            </a:b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Share of population with clean water less </a:t>
            </a:r>
            <a:br>
              <a:rPr sz="1800"/>
            </a:b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than a 15 minute walk away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CustomShape 7"/>
          <p:cNvSpPr/>
          <p:nvPr/>
        </p:nvSpPr>
        <p:spPr>
          <a:xfrm>
            <a:off x="9838440" y="6545520"/>
            <a:ext cx="238824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gapminder.org/37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CustomShape 8"/>
          <p:cNvSpPr/>
          <p:nvPr/>
        </p:nvSpPr>
        <p:spPr>
          <a:xfrm>
            <a:off x="72000" y="6554880"/>
            <a:ext cx="238824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Source: JMP WASH 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23" name="Group 9"/>
          <p:cNvGrpSpPr/>
          <p:nvPr/>
        </p:nvGrpSpPr>
        <p:grpSpPr>
          <a:xfrm>
            <a:off x="1998720" y="5970960"/>
            <a:ext cx="7488720" cy="50760"/>
            <a:chOff x="1998720" y="5970960"/>
            <a:chExt cx="7488720" cy="50760"/>
          </a:xfrm>
        </p:grpSpPr>
        <p:sp>
          <p:nvSpPr>
            <p:cNvPr id="124" name="CustomShape 10"/>
            <p:cNvSpPr/>
            <p:nvPr/>
          </p:nvSpPr>
          <p:spPr>
            <a:xfrm>
              <a:off x="19987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40" y="530"/>
                  </a:moveTo>
                  <a:lnTo>
                    <a:pt x="40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5" name="CustomShape 11"/>
            <p:cNvSpPr/>
            <p:nvPr/>
          </p:nvSpPr>
          <p:spPr>
            <a:xfrm>
              <a:off x="57571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492" y="530"/>
                  </a:moveTo>
                  <a:lnTo>
                    <a:pt x="492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6" name="CustomShape 12"/>
            <p:cNvSpPr/>
            <p:nvPr/>
          </p:nvSpPr>
          <p:spPr>
            <a:xfrm>
              <a:off x="94795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945" y="530"/>
                  </a:moveTo>
                  <a:lnTo>
                    <a:pt x="945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27" name="Group 13"/>
          <p:cNvGrpSpPr/>
          <p:nvPr/>
        </p:nvGrpSpPr>
        <p:grpSpPr>
          <a:xfrm>
            <a:off x="1929600" y="5960520"/>
            <a:ext cx="8005320" cy="465840"/>
            <a:chOff x="1929600" y="5960520"/>
            <a:chExt cx="8005320" cy="465840"/>
          </a:xfrm>
        </p:grpSpPr>
        <p:sp>
          <p:nvSpPr>
            <p:cNvPr id="128" name="CustomShape 14"/>
            <p:cNvSpPr/>
            <p:nvPr/>
          </p:nvSpPr>
          <p:spPr>
            <a:xfrm>
              <a:off x="1929600" y="5970240"/>
              <a:ext cx="852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9" name="CustomShape 15"/>
            <p:cNvSpPr/>
            <p:nvPr/>
          </p:nvSpPr>
          <p:spPr>
            <a:xfrm>
              <a:off x="5299920" y="5970960"/>
              <a:ext cx="9140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0" name="CustomShape 16"/>
            <p:cNvSpPr/>
            <p:nvPr/>
          </p:nvSpPr>
          <p:spPr>
            <a:xfrm>
              <a:off x="9038160" y="5960520"/>
              <a:ext cx="896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31" name="Group 17"/>
          <p:cNvGrpSpPr/>
          <p:nvPr/>
        </p:nvGrpSpPr>
        <p:grpSpPr>
          <a:xfrm>
            <a:off x="1981800" y="1564200"/>
            <a:ext cx="8605440" cy="4414680"/>
            <a:chOff x="1981800" y="1564200"/>
            <a:chExt cx="8605440" cy="4414680"/>
          </a:xfrm>
        </p:grpSpPr>
        <p:sp>
          <p:nvSpPr>
            <p:cNvPr id="132" name="CustomShape 18"/>
            <p:cNvSpPr/>
            <p:nvPr/>
          </p:nvSpPr>
          <p:spPr>
            <a:xfrm>
              <a:off x="1998720" y="1600200"/>
              <a:ext cx="8516520" cy="4378680"/>
            </a:xfrm>
            <a:custGeom>
              <a:avLst/>
              <a:gdLst>
                <a:gd name="textAreaLeft" fmla="*/ 0 w 8516520"/>
                <a:gd name="textAreaRight" fmla="*/ 8516880 w 8516520"/>
                <a:gd name="textAreaTop" fmla="*/ 0 h 4378680"/>
                <a:gd name="textAreaBottom" fmla="*/ 4379040 h 4378680"/>
              </a:gdLst>
              <a:ahLst/>
              <a:rect l="textAreaLeft" t="textAreaTop" r="textAreaRight" b="textAreaBottom"/>
              <a:pathLst>
                <a:path w="23659" h="12165">
                  <a:moveTo>
                    <a:pt x="0" y="4379"/>
                  </a:moveTo>
                  <a:lnTo>
                    <a:pt x="5632" y="1980"/>
                  </a:lnTo>
                  <a:lnTo>
                    <a:pt x="6196" y="1899"/>
                  </a:lnTo>
                  <a:lnTo>
                    <a:pt x="6759" y="1809"/>
                  </a:lnTo>
                  <a:lnTo>
                    <a:pt x="7323" y="1737"/>
                  </a:lnTo>
                  <a:lnTo>
                    <a:pt x="7886" y="1632"/>
                  </a:lnTo>
                  <a:lnTo>
                    <a:pt x="8449" y="1547"/>
                  </a:lnTo>
                  <a:lnTo>
                    <a:pt x="9013" y="1522"/>
                  </a:lnTo>
                  <a:lnTo>
                    <a:pt x="9575" y="1495"/>
                  </a:lnTo>
                  <a:lnTo>
                    <a:pt x="10139" y="1470"/>
                  </a:lnTo>
                  <a:lnTo>
                    <a:pt x="10703" y="1444"/>
                  </a:lnTo>
                  <a:lnTo>
                    <a:pt x="11265" y="1243"/>
                  </a:lnTo>
                  <a:lnTo>
                    <a:pt x="11829" y="1201"/>
                  </a:lnTo>
                  <a:lnTo>
                    <a:pt x="12391" y="1121"/>
                  </a:lnTo>
                  <a:lnTo>
                    <a:pt x="12955" y="1059"/>
                  </a:lnTo>
                  <a:lnTo>
                    <a:pt x="13519" y="996"/>
                  </a:lnTo>
                  <a:lnTo>
                    <a:pt x="14081" y="938"/>
                  </a:lnTo>
                  <a:lnTo>
                    <a:pt x="14645" y="875"/>
                  </a:lnTo>
                  <a:lnTo>
                    <a:pt x="15209" y="814"/>
                  </a:lnTo>
                  <a:lnTo>
                    <a:pt x="15772" y="751"/>
                  </a:lnTo>
                  <a:lnTo>
                    <a:pt x="16335" y="692"/>
                  </a:lnTo>
                  <a:lnTo>
                    <a:pt x="16898" y="633"/>
                  </a:lnTo>
                  <a:lnTo>
                    <a:pt x="17462" y="585"/>
                  </a:lnTo>
                  <a:lnTo>
                    <a:pt x="18025" y="530"/>
                  </a:lnTo>
                  <a:lnTo>
                    <a:pt x="18588" y="474"/>
                  </a:lnTo>
                  <a:lnTo>
                    <a:pt x="19152" y="420"/>
                  </a:lnTo>
                  <a:lnTo>
                    <a:pt x="19715" y="365"/>
                  </a:lnTo>
                  <a:lnTo>
                    <a:pt x="20278" y="312"/>
                  </a:lnTo>
                  <a:lnTo>
                    <a:pt x="20842" y="260"/>
                  </a:lnTo>
                  <a:lnTo>
                    <a:pt x="21404" y="209"/>
                  </a:lnTo>
                  <a:lnTo>
                    <a:pt x="21968" y="157"/>
                  </a:lnTo>
                  <a:lnTo>
                    <a:pt x="22532" y="107"/>
                  </a:lnTo>
                  <a:lnTo>
                    <a:pt x="23094" y="53"/>
                  </a:lnTo>
                  <a:lnTo>
                    <a:pt x="23658" y="0"/>
                  </a:lnTo>
                  <a:lnTo>
                    <a:pt x="23658" y="12164"/>
                  </a:lnTo>
                  <a:lnTo>
                    <a:pt x="23094" y="12164"/>
                  </a:lnTo>
                  <a:lnTo>
                    <a:pt x="22532" y="12164"/>
                  </a:lnTo>
                  <a:lnTo>
                    <a:pt x="21968" y="12164"/>
                  </a:lnTo>
                  <a:lnTo>
                    <a:pt x="21404" y="12164"/>
                  </a:lnTo>
                  <a:lnTo>
                    <a:pt x="20842" y="12164"/>
                  </a:lnTo>
                  <a:lnTo>
                    <a:pt x="20278" y="12164"/>
                  </a:lnTo>
                  <a:lnTo>
                    <a:pt x="19715" y="12164"/>
                  </a:lnTo>
                  <a:lnTo>
                    <a:pt x="19152" y="12164"/>
                  </a:lnTo>
                  <a:lnTo>
                    <a:pt x="18588" y="12164"/>
                  </a:lnTo>
                  <a:lnTo>
                    <a:pt x="18025" y="12164"/>
                  </a:lnTo>
                  <a:lnTo>
                    <a:pt x="17462" y="12164"/>
                  </a:lnTo>
                  <a:lnTo>
                    <a:pt x="16898" y="12164"/>
                  </a:lnTo>
                  <a:lnTo>
                    <a:pt x="16335" y="12164"/>
                  </a:lnTo>
                  <a:lnTo>
                    <a:pt x="15772" y="12164"/>
                  </a:lnTo>
                  <a:lnTo>
                    <a:pt x="15209" y="12164"/>
                  </a:lnTo>
                  <a:lnTo>
                    <a:pt x="14645" y="12164"/>
                  </a:lnTo>
                  <a:lnTo>
                    <a:pt x="14081" y="12164"/>
                  </a:lnTo>
                  <a:lnTo>
                    <a:pt x="13519" y="12164"/>
                  </a:lnTo>
                  <a:lnTo>
                    <a:pt x="12955" y="12164"/>
                  </a:lnTo>
                  <a:lnTo>
                    <a:pt x="12391" y="12164"/>
                  </a:lnTo>
                  <a:lnTo>
                    <a:pt x="11829" y="12164"/>
                  </a:lnTo>
                  <a:lnTo>
                    <a:pt x="11265" y="12164"/>
                  </a:lnTo>
                  <a:lnTo>
                    <a:pt x="10703" y="12164"/>
                  </a:lnTo>
                  <a:lnTo>
                    <a:pt x="10139" y="12164"/>
                  </a:lnTo>
                  <a:lnTo>
                    <a:pt x="9575" y="12164"/>
                  </a:lnTo>
                  <a:lnTo>
                    <a:pt x="9013" y="12164"/>
                  </a:lnTo>
                  <a:lnTo>
                    <a:pt x="8449" y="12164"/>
                  </a:lnTo>
                  <a:lnTo>
                    <a:pt x="7886" y="12164"/>
                  </a:lnTo>
                  <a:lnTo>
                    <a:pt x="7323" y="12164"/>
                  </a:lnTo>
                  <a:lnTo>
                    <a:pt x="6759" y="12164"/>
                  </a:lnTo>
                  <a:lnTo>
                    <a:pt x="6196" y="12164"/>
                  </a:lnTo>
                  <a:lnTo>
                    <a:pt x="5632" y="12164"/>
                  </a:lnTo>
                  <a:lnTo>
                    <a:pt x="0" y="12164"/>
                  </a:lnTo>
                  <a:lnTo>
                    <a:pt x="0" y="4379"/>
                  </a:lnTo>
                  <a:close/>
                </a:path>
              </a:pathLst>
            </a:custGeom>
            <a:solidFill>
              <a:srgbClr val="c5e0b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3" name="CustomShape 19"/>
            <p:cNvSpPr/>
            <p:nvPr/>
          </p:nvSpPr>
          <p:spPr>
            <a:xfrm>
              <a:off x="1981800" y="1564200"/>
              <a:ext cx="8605440" cy="1671480"/>
            </a:xfrm>
            <a:custGeom>
              <a:avLst/>
              <a:gdLst>
                <a:gd name="textAreaLeft" fmla="*/ 0 w 8605440"/>
                <a:gd name="textAreaRight" fmla="*/ 8605800 w 8605440"/>
                <a:gd name="textAreaTop" fmla="*/ 0 h 1671480"/>
                <a:gd name="textAreaBottom" fmla="*/ 1671840 h 1671480"/>
              </a:gdLst>
              <a:ahLst/>
              <a:rect l="textAreaLeft" t="textAreaTop" r="textAreaRight" b="textAreaBottom"/>
              <a:pathLst>
                <a:path w="23906" h="4645">
                  <a:moveTo>
                    <a:pt x="0" y="4644"/>
                  </a:moveTo>
                  <a:lnTo>
                    <a:pt x="5691" y="2100"/>
                  </a:lnTo>
                  <a:lnTo>
                    <a:pt x="6261" y="2014"/>
                  </a:lnTo>
                  <a:lnTo>
                    <a:pt x="6829" y="1919"/>
                  </a:lnTo>
                  <a:lnTo>
                    <a:pt x="7399" y="1842"/>
                  </a:lnTo>
                  <a:lnTo>
                    <a:pt x="7969" y="1731"/>
                  </a:lnTo>
                  <a:lnTo>
                    <a:pt x="8537" y="1641"/>
                  </a:lnTo>
                  <a:lnTo>
                    <a:pt x="9107" y="1614"/>
                  </a:lnTo>
                  <a:lnTo>
                    <a:pt x="9675" y="1586"/>
                  </a:lnTo>
                  <a:lnTo>
                    <a:pt x="10245" y="1559"/>
                  </a:lnTo>
                  <a:lnTo>
                    <a:pt x="10814" y="1531"/>
                  </a:lnTo>
                  <a:lnTo>
                    <a:pt x="11383" y="1319"/>
                  </a:lnTo>
                  <a:lnTo>
                    <a:pt x="11952" y="1273"/>
                  </a:lnTo>
                  <a:lnTo>
                    <a:pt x="12521" y="1189"/>
                  </a:lnTo>
                  <a:lnTo>
                    <a:pt x="13090" y="1123"/>
                  </a:lnTo>
                  <a:lnTo>
                    <a:pt x="13660" y="1056"/>
                  </a:lnTo>
                  <a:lnTo>
                    <a:pt x="14228" y="995"/>
                  </a:lnTo>
                  <a:lnTo>
                    <a:pt x="14798" y="928"/>
                  </a:lnTo>
                  <a:lnTo>
                    <a:pt x="15368" y="864"/>
                  </a:lnTo>
                  <a:lnTo>
                    <a:pt x="15936" y="797"/>
                  </a:lnTo>
                  <a:lnTo>
                    <a:pt x="16506" y="734"/>
                  </a:lnTo>
                  <a:lnTo>
                    <a:pt x="17074" y="672"/>
                  </a:lnTo>
                  <a:lnTo>
                    <a:pt x="17644" y="620"/>
                  </a:lnTo>
                  <a:lnTo>
                    <a:pt x="18214" y="562"/>
                  </a:lnTo>
                  <a:lnTo>
                    <a:pt x="18782" y="503"/>
                  </a:lnTo>
                  <a:lnTo>
                    <a:pt x="19352" y="445"/>
                  </a:lnTo>
                  <a:lnTo>
                    <a:pt x="19921" y="387"/>
                  </a:lnTo>
                  <a:lnTo>
                    <a:pt x="20490" y="331"/>
                  </a:lnTo>
                  <a:lnTo>
                    <a:pt x="21059" y="276"/>
                  </a:lnTo>
                  <a:lnTo>
                    <a:pt x="21628" y="222"/>
                  </a:lnTo>
                  <a:lnTo>
                    <a:pt x="22197" y="167"/>
                  </a:lnTo>
                  <a:lnTo>
                    <a:pt x="22767" y="114"/>
                  </a:lnTo>
                  <a:lnTo>
                    <a:pt x="23335" y="56"/>
                  </a:lnTo>
                  <a:lnTo>
                    <a:pt x="23905" y="0"/>
                  </a:lnTo>
                </a:path>
              </a:pathLst>
            </a:custGeom>
            <a:noFill/>
            <a:ln w="101520">
              <a:solidFill>
                <a:srgbClr val="05b050"/>
              </a:solidFill>
              <a:miter/>
              <a:headEnd len="med" type="oval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34" name="CustomShape 20"/>
          <p:cNvSpPr/>
          <p:nvPr/>
        </p:nvSpPr>
        <p:spPr>
          <a:xfrm>
            <a:off x="1998720" y="5970960"/>
            <a:ext cx="8496720" cy="7560"/>
          </a:xfrm>
          <a:custGeom>
            <a:avLst/>
            <a:gdLst>
              <a:gd name="textAreaLeft" fmla="*/ 0 w 8496720"/>
              <a:gd name="textAreaRight" fmla="*/ 8497080 w 8496720"/>
              <a:gd name="textAreaTop" fmla="*/ 0 h 7560"/>
              <a:gd name="textAreaBottom" fmla="*/ 7920 h 7560"/>
            </a:gdLst>
            <a:ahLst/>
            <a:rect l="textAreaLeft" t="textAreaTop" r="textAreaRight" b="textAreaBottom"/>
            <a:pathLst>
              <a:path w="8497762" h="8660">
                <a:moveTo>
                  <a:pt x="0" y="0"/>
                </a:moveTo>
                <a:lnTo>
                  <a:pt x="8497763" y="0"/>
                </a:lnTo>
              </a:path>
            </a:pathLst>
          </a:custGeom>
          <a:noFill/>
          <a:ln w="1800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080" bIns="-3708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5" name="CustomShape 21"/>
          <p:cNvSpPr/>
          <p:nvPr/>
        </p:nvSpPr>
        <p:spPr>
          <a:xfrm>
            <a:off x="2018520" y="325476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58%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6" name="CustomShape 22"/>
          <p:cNvSpPr/>
          <p:nvPr/>
        </p:nvSpPr>
        <p:spPr>
          <a:xfrm>
            <a:off x="8948880" y="192420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91%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7" name="Line 23"/>
          <p:cNvSpPr/>
          <p:nvPr/>
        </p:nvSpPr>
        <p:spPr>
          <a:xfrm>
            <a:off x="1404972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8" name="Line 24"/>
          <p:cNvSpPr/>
          <p:nvPr/>
        </p:nvSpPr>
        <p:spPr>
          <a:xfrm>
            <a:off x="1554516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9" name="Line 25"/>
          <p:cNvSpPr/>
          <p:nvPr/>
        </p:nvSpPr>
        <p:spPr>
          <a:xfrm>
            <a:off x="1704024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0" name="Line 26"/>
          <p:cNvSpPr/>
          <p:nvPr/>
        </p:nvSpPr>
        <p:spPr>
          <a:xfrm>
            <a:off x="1853532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1" name="Line 27"/>
          <p:cNvSpPr/>
          <p:nvPr/>
        </p:nvSpPr>
        <p:spPr>
          <a:xfrm>
            <a:off x="2003076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Line 28"/>
          <p:cNvSpPr/>
          <p:nvPr/>
        </p:nvSpPr>
        <p:spPr>
          <a:xfrm>
            <a:off x="14049720" y="5104800"/>
            <a:ext cx="628596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Line 29"/>
          <p:cNvSpPr/>
          <p:nvPr/>
        </p:nvSpPr>
        <p:spPr>
          <a:xfrm>
            <a:off x="14049720" y="4285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Line 30"/>
          <p:cNvSpPr/>
          <p:nvPr/>
        </p:nvSpPr>
        <p:spPr>
          <a:xfrm>
            <a:off x="14049720" y="3466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5" name="Line 31"/>
          <p:cNvSpPr/>
          <p:nvPr/>
        </p:nvSpPr>
        <p:spPr>
          <a:xfrm>
            <a:off x="14049720" y="2647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Line 32"/>
          <p:cNvSpPr/>
          <p:nvPr/>
        </p:nvSpPr>
        <p:spPr>
          <a:xfrm>
            <a:off x="14049720" y="183816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"/>
          <p:cNvGrpSpPr/>
          <p:nvPr/>
        </p:nvGrpSpPr>
        <p:grpSpPr>
          <a:xfrm>
            <a:off x="0" y="1800"/>
            <a:ext cx="12227040" cy="6869160"/>
            <a:chOff x="0" y="1800"/>
            <a:chExt cx="12227040" cy="6869160"/>
          </a:xfrm>
        </p:grpSpPr>
        <p:sp>
          <p:nvSpPr>
            <p:cNvPr id="148" name="CustomShape 2"/>
            <p:cNvSpPr/>
            <p:nvPr/>
          </p:nvSpPr>
          <p:spPr>
            <a:xfrm rot="16200000">
              <a:off x="5852520" y="-583848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9" name="CustomShape 3"/>
            <p:cNvSpPr/>
            <p:nvPr/>
          </p:nvSpPr>
          <p:spPr>
            <a:xfrm rot="16200000">
              <a:off x="5876640" y="52056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0" name="CustomShape 4"/>
            <p:cNvSpPr/>
            <p:nvPr/>
          </p:nvSpPr>
          <p:spPr>
            <a:xfrm>
              <a:off x="1088496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1" name="CustomShape 5"/>
            <p:cNvSpPr/>
            <p:nvPr/>
          </p:nvSpPr>
          <p:spPr>
            <a:xfrm>
              <a:off x="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52" name="CustomShape 6"/>
          <p:cNvSpPr/>
          <p:nvPr/>
        </p:nvSpPr>
        <p:spPr>
          <a:xfrm>
            <a:off x="1881720" y="457920"/>
            <a:ext cx="739944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Drinking water</a:t>
            </a:r>
            <a:br>
              <a:rPr sz="1800"/>
            </a:b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Share of population with clean water less </a:t>
            </a:r>
            <a:br>
              <a:rPr sz="1800"/>
            </a:b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than a 15 minute walk away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CustomShape 7"/>
          <p:cNvSpPr/>
          <p:nvPr/>
        </p:nvSpPr>
        <p:spPr>
          <a:xfrm>
            <a:off x="9838440" y="6545520"/>
            <a:ext cx="238824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gapminder.org/37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4" name="CustomShape 8"/>
          <p:cNvSpPr/>
          <p:nvPr/>
        </p:nvSpPr>
        <p:spPr>
          <a:xfrm>
            <a:off x="72000" y="6554880"/>
            <a:ext cx="2388240" cy="2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0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Source: JMP WASH 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55" name="Group 9"/>
          <p:cNvGrpSpPr/>
          <p:nvPr/>
        </p:nvGrpSpPr>
        <p:grpSpPr>
          <a:xfrm>
            <a:off x="1998720" y="5970960"/>
            <a:ext cx="7488720" cy="50760"/>
            <a:chOff x="1998720" y="5970960"/>
            <a:chExt cx="7488720" cy="50760"/>
          </a:xfrm>
        </p:grpSpPr>
        <p:sp>
          <p:nvSpPr>
            <p:cNvPr id="156" name="CustomShape 10"/>
            <p:cNvSpPr/>
            <p:nvPr/>
          </p:nvSpPr>
          <p:spPr>
            <a:xfrm>
              <a:off x="19987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40" y="530"/>
                  </a:moveTo>
                  <a:lnTo>
                    <a:pt x="40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7" name="CustomShape 11"/>
            <p:cNvSpPr/>
            <p:nvPr/>
          </p:nvSpPr>
          <p:spPr>
            <a:xfrm>
              <a:off x="57571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492" y="530"/>
                  </a:moveTo>
                  <a:lnTo>
                    <a:pt x="492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8" name="CustomShape 12"/>
            <p:cNvSpPr/>
            <p:nvPr/>
          </p:nvSpPr>
          <p:spPr>
            <a:xfrm>
              <a:off x="94795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945" y="530"/>
                  </a:moveTo>
                  <a:lnTo>
                    <a:pt x="945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59" name="Group 13"/>
          <p:cNvGrpSpPr/>
          <p:nvPr/>
        </p:nvGrpSpPr>
        <p:grpSpPr>
          <a:xfrm>
            <a:off x="1929600" y="5960520"/>
            <a:ext cx="8005320" cy="465840"/>
            <a:chOff x="1929600" y="5960520"/>
            <a:chExt cx="8005320" cy="465840"/>
          </a:xfrm>
        </p:grpSpPr>
        <p:sp>
          <p:nvSpPr>
            <p:cNvPr id="160" name="CustomShape 14"/>
            <p:cNvSpPr/>
            <p:nvPr/>
          </p:nvSpPr>
          <p:spPr>
            <a:xfrm>
              <a:off x="1929600" y="5970240"/>
              <a:ext cx="852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1" name="CustomShape 15"/>
            <p:cNvSpPr/>
            <p:nvPr/>
          </p:nvSpPr>
          <p:spPr>
            <a:xfrm>
              <a:off x="5299920" y="5970960"/>
              <a:ext cx="9140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2" name="CustomShape 16"/>
            <p:cNvSpPr/>
            <p:nvPr/>
          </p:nvSpPr>
          <p:spPr>
            <a:xfrm>
              <a:off x="9038160" y="5960520"/>
              <a:ext cx="896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63" name="Group 17"/>
          <p:cNvGrpSpPr/>
          <p:nvPr/>
        </p:nvGrpSpPr>
        <p:grpSpPr>
          <a:xfrm>
            <a:off x="1981800" y="1564200"/>
            <a:ext cx="8605440" cy="4414680"/>
            <a:chOff x="1981800" y="1564200"/>
            <a:chExt cx="8605440" cy="4414680"/>
          </a:xfrm>
        </p:grpSpPr>
        <p:sp>
          <p:nvSpPr>
            <p:cNvPr id="164" name="CustomShape 18"/>
            <p:cNvSpPr/>
            <p:nvPr/>
          </p:nvSpPr>
          <p:spPr>
            <a:xfrm>
              <a:off x="1998720" y="1600200"/>
              <a:ext cx="8516520" cy="4378680"/>
            </a:xfrm>
            <a:custGeom>
              <a:avLst/>
              <a:gdLst>
                <a:gd name="textAreaLeft" fmla="*/ 0 w 8516520"/>
                <a:gd name="textAreaRight" fmla="*/ 8516880 w 8516520"/>
                <a:gd name="textAreaTop" fmla="*/ 0 h 4378680"/>
                <a:gd name="textAreaBottom" fmla="*/ 4379040 h 4378680"/>
              </a:gdLst>
              <a:ahLst/>
              <a:rect l="textAreaLeft" t="textAreaTop" r="textAreaRight" b="textAreaBottom"/>
              <a:pathLst>
                <a:path w="23659" h="12165">
                  <a:moveTo>
                    <a:pt x="0" y="4379"/>
                  </a:moveTo>
                  <a:lnTo>
                    <a:pt x="5632" y="1980"/>
                  </a:lnTo>
                  <a:lnTo>
                    <a:pt x="6196" y="1899"/>
                  </a:lnTo>
                  <a:lnTo>
                    <a:pt x="6759" y="1809"/>
                  </a:lnTo>
                  <a:lnTo>
                    <a:pt x="7323" y="1737"/>
                  </a:lnTo>
                  <a:lnTo>
                    <a:pt x="7886" y="1632"/>
                  </a:lnTo>
                  <a:lnTo>
                    <a:pt x="8449" y="1547"/>
                  </a:lnTo>
                  <a:lnTo>
                    <a:pt x="9013" y="1522"/>
                  </a:lnTo>
                  <a:lnTo>
                    <a:pt x="9575" y="1495"/>
                  </a:lnTo>
                  <a:lnTo>
                    <a:pt x="10139" y="1470"/>
                  </a:lnTo>
                  <a:lnTo>
                    <a:pt x="10703" y="1444"/>
                  </a:lnTo>
                  <a:lnTo>
                    <a:pt x="11265" y="1243"/>
                  </a:lnTo>
                  <a:lnTo>
                    <a:pt x="11829" y="1201"/>
                  </a:lnTo>
                  <a:lnTo>
                    <a:pt x="12391" y="1121"/>
                  </a:lnTo>
                  <a:lnTo>
                    <a:pt x="12955" y="1059"/>
                  </a:lnTo>
                  <a:lnTo>
                    <a:pt x="13519" y="996"/>
                  </a:lnTo>
                  <a:lnTo>
                    <a:pt x="14081" y="938"/>
                  </a:lnTo>
                  <a:lnTo>
                    <a:pt x="14645" y="875"/>
                  </a:lnTo>
                  <a:lnTo>
                    <a:pt x="15209" y="814"/>
                  </a:lnTo>
                  <a:lnTo>
                    <a:pt x="15772" y="751"/>
                  </a:lnTo>
                  <a:lnTo>
                    <a:pt x="16335" y="692"/>
                  </a:lnTo>
                  <a:lnTo>
                    <a:pt x="16898" y="633"/>
                  </a:lnTo>
                  <a:lnTo>
                    <a:pt x="17462" y="585"/>
                  </a:lnTo>
                  <a:lnTo>
                    <a:pt x="18025" y="530"/>
                  </a:lnTo>
                  <a:lnTo>
                    <a:pt x="18588" y="474"/>
                  </a:lnTo>
                  <a:lnTo>
                    <a:pt x="19152" y="420"/>
                  </a:lnTo>
                  <a:lnTo>
                    <a:pt x="19715" y="365"/>
                  </a:lnTo>
                  <a:lnTo>
                    <a:pt x="20278" y="312"/>
                  </a:lnTo>
                  <a:lnTo>
                    <a:pt x="20842" y="260"/>
                  </a:lnTo>
                  <a:lnTo>
                    <a:pt x="21404" y="209"/>
                  </a:lnTo>
                  <a:lnTo>
                    <a:pt x="21968" y="157"/>
                  </a:lnTo>
                  <a:lnTo>
                    <a:pt x="22532" y="107"/>
                  </a:lnTo>
                  <a:lnTo>
                    <a:pt x="23094" y="53"/>
                  </a:lnTo>
                  <a:lnTo>
                    <a:pt x="23658" y="0"/>
                  </a:lnTo>
                  <a:lnTo>
                    <a:pt x="23658" y="12164"/>
                  </a:lnTo>
                  <a:lnTo>
                    <a:pt x="23094" y="12164"/>
                  </a:lnTo>
                  <a:lnTo>
                    <a:pt x="22532" y="12164"/>
                  </a:lnTo>
                  <a:lnTo>
                    <a:pt x="21968" y="12164"/>
                  </a:lnTo>
                  <a:lnTo>
                    <a:pt x="21404" y="12164"/>
                  </a:lnTo>
                  <a:lnTo>
                    <a:pt x="20842" y="12164"/>
                  </a:lnTo>
                  <a:lnTo>
                    <a:pt x="20278" y="12164"/>
                  </a:lnTo>
                  <a:lnTo>
                    <a:pt x="19715" y="12164"/>
                  </a:lnTo>
                  <a:lnTo>
                    <a:pt x="19152" y="12164"/>
                  </a:lnTo>
                  <a:lnTo>
                    <a:pt x="18588" y="12164"/>
                  </a:lnTo>
                  <a:lnTo>
                    <a:pt x="18025" y="12164"/>
                  </a:lnTo>
                  <a:lnTo>
                    <a:pt x="17462" y="12164"/>
                  </a:lnTo>
                  <a:lnTo>
                    <a:pt x="16898" y="12164"/>
                  </a:lnTo>
                  <a:lnTo>
                    <a:pt x="16335" y="12164"/>
                  </a:lnTo>
                  <a:lnTo>
                    <a:pt x="15772" y="12164"/>
                  </a:lnTo>
                  <a:lnTo>
                    <a:pt x="15209" y="12164"/>
                  </a:lnTo>
                  <a:lnTo>
                    <a:pt x="14645" y="12164"/>
                  </a:lnTo>
                  <a:lnTo>
                    <a:pt x="14081" y="12164"/>
                  </a:lnTo>
                  <a:lnTo>
                    <a:pt x="13519" y="12164"/>
                  </a:lnTo>
                  <a:lnTo>
                    <a:pt x="12955" y="12164"/>
                  </a:lnTo>
                  <a:lnTo>
                    <a:pt x="12391" y="12164"/>
                  </a:lnTo>
                  <a:lnTo>
                    <a:pt x="11829" y="12164"/>
                  </a:lnTo>
                  <a:lnTo>
                    <a:pt x="11265" y="12164"/>
                  </a:lnTo>
                  <a:lnTo>
                    <a:pt x="10703" y="12164"/>
                  </a:lnTo>
                  <a:lnTo>
                    <a:pt x="10139" y="12164"/>
                  </a:lnTo>
                  <a:lnTo>
                    <a:pt x="9575" y="12164"/>
                  </a:lnTo>
                  <a:lnTo>
                    <a:pt x="9013" y="12164"/>
                  </a:lnTo>
                  <a:lnTo>
                    <a:pt x="8449" y="12164"/>
                  </a:lnTo>
                  <a:lnTo>
                    <a:pt x="7886" y="12164"/>
                  </a:lnTo>
                  <a:lnTo>
                    <a:pt x="7323" y="12164"/>
                  </a:lnTo>
                  <a:lnTo>
                    <a:pt x="6759" y="12164"/>
                  </a:lnTo>
                  <a:lnTo>
                    <a:pt x="6196" y="12164"/>
                  </a:lnTo>
                  <a:lnTo>
                    <a:pt x="5632" y="12164"/>
                  </a:lnTo>
                  <a:lnTo>
                    <a:pt x="0" y="12164"/>
                  </a:lnTo>
                  <a:lnTo>
                    <a:pt x="0" y="4379"/>
                  </a:lnTo>
                  <a:close/>
                </a:path>
              </a:pathLst>
            </a:custGeom>
            <a:solidFill>
              <a:srgbClr val="c5e0b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5" name="CustomShape 19"/>
            <p:cNvSpPr/>
            <p:nvPr/>
          </p:nvSpPr>
          <p:spPr>
            <a:xfrm>
              <a:off x="1981800" y="1564200"/>
              <a:ext cx="8605440" cy="1671480"/>
            </a:xfrm>
            <a:custGeom>
              <a:avLst/>
              <a:gdLst>
                <a:gd name="textAreaLeft" fmla="*/ 0 w 8605440"/>
                <a:gd name="textAreaRight" fmla="*/ 8605800 w 8605440"/>
                <a:gd name="textAreaTop" fmla="*/ 0 h 1671480"/>
                <a:gd name="textAreaBottom" fmla="*/ 1671840 h 1671480"/>
              </a:gdLst>
              <a:ahLst/>
              <a:rect l="textAreaLeft" t="textAreaTop" r="textAreaRight" b="textAreaBottom"/>
              <a:pathLst>
                <a:path w="23906" h="4645">
                  <a:moveTo>
                    <a:pt x="0" y="4644"/>
                  </a:moveTo>
                  <a:lnTo>
                    <a:pt x="5691" y="2100"/>
                  </a:lnTo>
                  <a:lnTo>
                    <a:pt x="6261" y="2014"/>
                  </a:lnTo>
                  <a:lnTo>
                    <a:pt x="6829" y="1919"/>
                  </a:lnTo>
                  <a:lnTo>
                    <a:pt x="7399" y="1842"/>
                  </a:lnTo>
                  <a:lnTo>
                    <a:pt x="7969" y="1731"/>
                  </a:lnTo>
                  <a:lnTo>
                    <a:pt x="8537" y="1641"/>
                  </a:lnTo>
                  <a:lnTo>
                    <a:pt x="9107" y="1614"/>
                  </a:lnTo>
                  <a:lnTo>
                    <a:pt x="9675" y="1586"/>
                  </a:lnTo>
                  <a:lnTo>
                    <a:pt x="10245" y="1559"/>
                  </a:lnTo>
                  <a:lnTo>
                    <a:pt x="10814" y="1531"/>
                  </a:lnTo>
                  <a:lnTo>
                    <a:pt x="11383" y="1319"/>
                  </a:lnTo>
                  <a:lnTo>
                    <a:pt x="11952" y="1273"/>
                  </a:lnTo>
                  <a:lnTo>
                    <a:pt x="12521" y="1189"/>
                  </a:lnTo>
                  <a:lnTo>
                    <a:pt x="13090" y="1123"/>
                  </a:lnTo>
                  <a:lnTo>
                    <a:pt x="13660" y="1056"/>
                  </a:lnTo>
                  <a:lnTo>
                    <a:pt x="14228" y="995"/>
                  </a:lnTo>
                  <a:lnTo>
                    <a:pt x="14798" y="928"/>
                  </a:lnTo>
                  <a:lnTo>
                    <a:pt x="15368" y="864"/>
                  </a:lnTo>
                  <a:lnTo>
                    <a:pt x="15936" y="797"/>
                  </a:lnTo>
                  <a:lnTo>
                    <a:pt x="16506" y="734"/>
                  </a:lnTo>
                  <a:lnTo>
                    <a:pt x="17074" y="672"/>
                  </a:lnTo>
                  <a:lnTo>
                    <a:pt x="17644" y="620"/>
                  </a:lnTo>
                  <a:lnTo>
                    <a:pt x="18214" y="562"/>
                  </a:lnTo>
                  <a:lnTo>
                    <a:pt x="18782" y="503"/>
                  </a:lnTo>
                  <a:lnTo>
                    <a:pt x="19352" y="445"/>
                  </a:lnTo>
                  <a:lnTo>
                    <a:pt x="19921" y="387"/>
                  </a:lnTo>
                  <a:lnTo>
                    <a:pt x="20490" y="331"/>
                  </a:lnTo>
                  <a:lnTo>
                    <a:pt x="21059" y="276"/>
                  </a:lnTo>
                  <a:lnTo>
                    <a:pt x="21628" y="222"/>
                  </a:lnTo>
                  <a:lnTo>
                    <a:pt x="22197" y="167"/>
                  </a:lnTo>
                  <a:lnTo>
                    <a:pt x="22767" y="114"/>
                  </a:lnTo>
                  <a:lnTo>
                    <a:pt x="23335" y="56"/>
                  </a:lnTo>
                  <a:lnTo>
                    <a:pt x="23905" y="0"/>
                  </a:lnTo>
                </a:path>
              </a:pathLst>
            </a:custGeom>
            <a:noFill/>
            <a:ln w="101520">
              <a:solidFill>
                <a:srgbClr val="05b050"/>
              </a:solidFill>
              <a:miter/>
              <a:headEnd len="med" type="oval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66" name="CustomShape 20"/>
          <p:cNvSpPr/>
          <p:nvPr/>
        </p:nvSpPr>
        <p:spPr>
          <a:xfrm>
            <a:off x="1998720" y="5970960"/>
            <a:ext cx="8496720" cy="7560"/>
          </a:xfrm>
          <a:custGeom>
            <a:avLst/>
            <a:gdLst>
              <a:gd name="textAreaLeft" fmla="*/ 0 w 8496720"/>
              <a:gd name="textAreaRight" fmla="*/ 8497080 w 8496720"/>
              <a:gd name="textAreaTop" fmla="*/ 0 h 7560"/>
              <a:gd name="textAreaBottom" fmla="*/ 7920 h 7560"/>
            </a:gdLst>
            <a:ahLst/>
            <a:rect l="textAreaLeft" t="textAreaTop" r="textAreaRight" b="textAreaBottom"/>
            <a:pathLst>
              <a:path w="8497762" h="8660">
                <a:moveTo>
                  <a:pt x="0" y="0"/>
                </a:moveTo>
                <a:lnTo>
                  <a:pt x="8497763" y="0"/>
                </a:lnTo>
              </a:path>
            </a:pathLst>
          </a:custGeom>
          <a:noFill/>
          <a:ln w="1800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080" bIns="-3708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7" name="CustomShape 21"/>
          <p:cNvSpPr/>
          <p:nvPr/>
        </p:nvSpPr>
        <p:spPr>
          <a:xfrm>
            <a:off x="2018520" y="325476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58%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CustomShape 22"/>
          <p:cNvSpPr/>
          <p:nvPr/>
        </p:nvSpPr>
        <p:spPr>
          <a:xfrm>
            <a:off x="8948880" y="192420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91%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9" name="Line 23"/>
          <p:cNvSpPr/>
          <p:nvPr/>
        </p:nvSpPr>
        <p:spPr>
          <a:xfrm>
            <a:off x="1404972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0" name="Line 24"/>
          <p:cNvSpPr/>
          <p:nvPr/>
        </p:nvSpPr>
        <p:spPr>
          <a:xfrm>
            <a:off x="1554516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1" name="Line 25"/>
          <p:cNvSpPr/>
          <p:nvPr/>
        </p:nvSpPr>
        <p:spPr>
          <a:xfrm>
            <a:off x="1704024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2" name="Line 26"/>
          <p:cNvSpPr/>
          <p:nvPr/>
        </p:nvSpPr>
        <p:spPr>
          <a:xfrm>
            <a:off x="1853532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3" name="Line 27"/>
          <p:cNvSpPr/>
          <p:nvPr/>
        </p:nvSpPr>
        <p:spPr>
          <a:xfrm>
            <a:off x="2003076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4" name="Line 28"/>
          <p:cNvSpPr/>
          <p:nvPr/>
        </p:nvSpPr>
        <p:spPr>
          <a:xfrm>
            <a:off x="14049720" y="5104800"/>
            <a:ext cx="628596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5" name="Line 29"/>
          <p:cNvSpPr/>
          <p:nvPr/>
        </p:nvSpPr>
        <p:spPr>
          <a:xfrm>
            <a:off x="14049720" y="4285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6" name="Line 30"/>
          <p:cNvSpPr/>
          <p:nvPr/>
        </p:nvSpPr>
        <p:spPr>
          <a:xfrm>
            <a:off x="14049720" y="3466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7" name="Line 31"/>
          <p:cNvSpPr/>
          <p:nvPr/>
        </p:nvSpPr>
        <p:spPr>
          <a:xfrm>
            <a:off x="14049720" y="2647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8" name="Line 32"/>
          <p:cNvSpPr/>
          <p:nvPr/>
        </p:nvSpPr>
        <p:spPr>
          <a:xfrm>
            <a:off x="14049720" y="183816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9" name="CustomShape 33"/>
          <p:cNvSpPr/>
          <p:nvPr/>
        </p:nvSpPr>
        <p:spPr>
          <a:xfrm>
            <a:off x="3674880" y="3311280"/>
            <a:ext cx="5225760" cy="147348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2400" strike="noStrike" u="none">
                <a:solidFill>
                  <a:srgbClr val="ffffff"/>
                </a:solidFill>
                <a:effectLst/>
                <a:uFillTx/>
                <a:latin typeface="Rubik Light"/>
                <a:ea typeface="DejaVu Sans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4000" strike="noStrike" u="none">
                <a:solidFill>
                  <a:srgbClr val="ffffff"/>
                </a:solidFill>
                <a:effectLst/>
                <a:uFillTx/>
                <a:latin typeface="Rubik Medium"/>
                <a:ea typeface="DejaVu Sans"/>
              </a:rPr>
              <a:t>g</a:t>
            </a:r>
            <a:r>
              <a:rPr b="0" lang="en-SE" sz="4000" strike="noStrike" u="none">
                <a:solidFill>
                  <a:srgbClr val="ffffff"/>
                </a:solidFill>
                <a:effectLst/>
                <a:uFillTx/>
                <a:latin typeface="Rubik Medium"/>
                <a:ea typeface="DejaVu Sans"/>
              </a:rPr>
              <a:t>apminder.org/37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878760" y="2062080"/>
            <a:ext cx="10437480" cy="161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1800"/>
            </a:b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3248280" y="3929040"/>
            <a:ext cx="569844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32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gapminder.org/37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2" name="CustomShape 3"/>
          <p:cNvSpPr/>
          <p:nvPr/>
        </p:nvSpPr>
        <p:spPr>
          <a:xfrm>
            <a:off x="4681440" y="1582560"/>
            <a:ext cx="2831760" cy="35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3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4760" cy="730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4" name="CustomShape 4"/>
          <p:cNvSpPr/>
          <p:nvPr/>
        </p:nvSpPr>
        <p:spPr>
          <a:xfrm>
            <a:off x="1994040" y="4767480"/>
            <a:ext cx="820656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GB" sz="2000" strike="noStrike" u="none">
                <a:solidFill>
                  <a:srgbClr val="262626"/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Group 2"/>
          <p:cNvGrpSpPr/>
          <p:nvPr/>
        </p:nvGrpSpPr>
        <p:grpSpPr>
          <a:xfrm>
            <a:off x="0" y="1800"/>
            <a:ext cx="12227040" cy="6869160"/>
            <a:chOff x="0" y="1800"/>
            <a:chExt cx="12227040" cy="6869160"/>
          </a:xfrm>
        </p:grpSpPr>
        <p:sp>
          <p:nvSpPr>
            <p:cNvPr id="186" name="CustomShape 23"/>
            <p:cNvSpPr/>
            <p:nvPr/>
          </p:nvSpPr>
          <p:spPr>
            <a:xfrm rot="16200000">
              <a:off x="5852520" y="-583848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7" name="CustomShape 24"/>
            <p:cNvSpPr/>
            <p:nvPr/>
          </p:nvSpPr>
          <p:spPr>
            <a:xfrm rot="16200000">
              <a:off x="5876640" y="520560"/>
              <a:ext cx="509760" cy="12191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8" name="CustomShape 25"/>
            <p:cNvSpPr/>
            <p:nvPr/>
          </p:nvSpPr>
          <p:spPr>
            <a:xfrm>
              <a:off x="1088496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9" name="CustomShape 26"/>
            <p:cNvSpPr/>
            <p:nvPr/>
          </p:nvSpPr>
          <p:spPr>
            <a:xfrm>
              <a:off x="0" y="661680"/>
              <a:ext cx="132408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90" name="CustomShape 28"/>
          <p:cNvSpPr/>
          <p:nvPr/>
        </p:nvSpPr>
        <p:spPr>
          <a:xfrm>
            <a:off x="8686800" y="6545520"/>
            <a:ext cx="35398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en-GB" sz="1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gapminder.org/37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1" name="CustomShape 30"/>
          <p:cNvSpPr/>
          <p:nvPr/>
        </p:nvSpPr>
        <p:spPr>
          <a:xfrm>
            <a:off x="72000" y="6554880"/>
            <a:ext cx="23882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180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Source: JMP WASH 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92" name="Group 3"/>
          <p:cNvGrpSpPr/>
          <p:nvPr/>
        </p:nvGrpSpPr>
        <p:grpSpPr>
          <a:xfrm>
            <a:off x="738720" y="5970960"/>
            <a:ext cx="9432720" cy="50760"/>
            <a:chOff x="738720" y="5970960"/>
            <a:chExt cx="9432720" cy="50760"/>
          </a:xfrm>
        </p:grpSpPr>
        <p:sp>
          <p:nvSpPr>
            <p:cNvPr id="193" name="CustomShape 34"/>
            <p:cNvSpPr/>
            <p:nvPr/>
          </p:nvSpPr>
          <p:spPr>
            <a:xfrm>
              <a:off x="7387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40" y="530"/>
                  </a:moveTo>
                  <a:lnTo>
                    <a:pt x="40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4" name="CustomShape 35"/>
            <p:cNvSpPr/>
            <p:nvPr/>
          </p:nvSpPr>
          <p:spPr>
            <a:xfrm>
              <a:off x="53971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492" y="530"/>
                  </a:moveTo>
                  <a:lnTo>
                    <a:pt x="492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5" name="CustomShape 36"/>
            <p:cNvSpPr/>
            <p:nvPr/>
          </p:nvSpPr>
          <p:spPr>
            <a:xfrm>
              <a:off x="10163520" y="5970960"/>
              <a:ext cx="7920" cy="50760"/>
            </a:xfrm>
            <a:custGeom>
              <a:avLst/>
              <a:gdLst>
                <a:gd name="textAreaLeft" fmla="*/ 0 w 7920"/>
                <a:gd name="textAreaRight" fmla="*/ 8280 w 7920"/>
                <a:gd name="textAreaTop" fmla="*/ 0 h 50760"/>
                <a:gd name="textAreaBottom" fmla="*/ 51120 h 50760"/>
              </a:gdLst>
              <a:ahLst/>
              <a:rect l="textAreaLeft" t="textAreaTop" r="textAreaRight" b="textAreaBottom"/>
              <a:pathLst>
                <a:path w="8945" h="51965">
                  <a:moveTo>
                    <a:pt x="945" y="530"/>
                  </a:moveTo>
                  <a:lnTo>
                    <a:pt x="945" y="52495"/>
                  </a:lnTo>
                </a:path>
              </a:pathLst>
            </a:custGeom>
            <a:noFill/>
            <a:ln w="90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120" bIns="612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96" name="Group 4"/>
          <p:cNvGrpSpPr/>
          <p:nvPr/>
        </p:nvGrpSpPr>
        <p:grpSpPr>
          <a:xfrm>
            <a:off x="561600" y="5960520"/>
            <a:ext cx="10093320" cy="465840"/>
            <a:chOff x="561600" y="5960520"/>
            <a:chExt cx="10093320" cy="465840"/>
          </a:xfrm>
        </p:grpSpPr>
        <p:sp>
          <p:nvSpPr>
            <p:cNvPr id="197" name="CustomShape 37"/>
            <p:cNvSpPr/>
            <p:nvPr/>
          </p:nvSpPr>
          <p:spPr>
            <a:xfrm>
              <a:off x="561600" y="5970240"/>
              <a:ext cx="852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8" name="CustomShape 38"/>
            <p:cNvSpPr/>
            <p:nvPr/>
          </p:nvSpPr>
          <p:spPr>
            <a:xfrm>
              <a:off x="4939920" y="5970960"/>
              <a:ext cx="9140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9" name="CustomShape 39"/>
            <p:cNvSpPr/>
            <p:nvPr/>
          </p:nvSpPr>
          <p:spPr>
            <a:xfrm>
              <a:off x="9758160" y="5960520"/>
              <a:ext cx="896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200" name="Group 5"/>
          <p:cNvGrpSpPr/>
          <p:nvPr/>
        </p:nvGrpSpPr>
        <p:grpSpPr>
          <a:xfrm>
            <a:off x="685800" y="1564200"/>
            <a:ext cx="10972800" cy="4414680"/>
            <a:chOff x="685800" y="1564200"/>
            <a:chExt cx="10972800" cy="4414680"/>
          </a:xfrm>
        </p:grpSpPr>
        <p:sp>
          <p:nvSpPr>
            <p:cNvPr id="201" name="CustomShape 40"/>
            <p:cNvSpPr/>
            <p:nvPr/>
          </p:nvSpPr>
          <p:spPr>
            <a:xfrm>
              <a:off x="707760" y="1600200"/>
              <a:ext cx="10859040" cy="4378680"/>
            </a:xfrm>
            <a:custGeom>
              <a:avLst/>
              <a:gdLst>
                <a:gd name="textAreaLeft" fmla="*/ 0 w 10859040"/>
                <a:gd name="textAreaRight" fmla="*/ 10859400 w 10859040"/>
                <a:gd name="textAreaTop" fmla="*/ 0 h 4378680"/>
                <a:gd name="textAreaBottom" fmla="*/ 4379040 h 4378680"/>
              </a:gdLst>
              <a:ahLst/>
              <a:rect l="textAreaLeft" t="textAreaTop" r="textAreaRight" b="textAreaBottom"/>
              <a:pathLst>
                <a:path w="23659" h="12165">
                  <a:moveTo>
                    <a:pt x="0" y="4379"/>
                  </a:moveTo>
                  <a:lnTo>
                    <a:pt x="5632" y="1980"/>
                  </a:lnTo>
                  <a:lnTo>
                    <a:pt x="6196" y="1899"/>
                  </a:lnTo>
                  <a:lnTo>
                    <a:pt x="6759" y="1809"/>
                  </a:lnTo>
                  <a:lnTo>
                    <a:pt x="7323" y="1737"/>
                  </a:lnTo>
                  <a:lnTo>
                    <a:pt x="7886" y="1632"/>
                  </a:lnTo>
                  <a:lnTo>
                    <a:pt x="8449" y="1547"/>
                  </a:lnTo>
                  <a:lnTo>
                    <a:pt x="9013" y="1522"/>
                  </a:lnTo>
                  <a:lnTo>
                    <a:pt x="9575" y="1495"/>
                  </a:lnTo>
                  <a:lnTo>
                    <a:pt x="10139" y="1470"/>
                  </a:lnTo>
                  <a:lnTo>
                    <a:pt x="10703" y="1444"/>
                  </a:lnTo>
                  <a:lnTo>
                    <a:pt x="11265" y="1243"/>
                  </a:lnTo>
                  <a:lnTo>
                    <a:pt x="11829" y="1201"/>
                  </a:lnTo>
                  <a:lnTo>
                    <a:pt x="12391" y="1121"/>
                  </a:lnTo>
                  <a:lnTo>
                    <a:pt x="12955" y="1059"/>
                  </a:lnTo>
                  <a:lnTo>
                    <a:pt x="13519" y="996"/>
                  </a:lnTo>
                  <a:lnTo>
                    <a:pt x="14081" y="938"/>
                  </a:lnTo>
                  <a:lnTo>
                    <a:pt x="14645" y="875"/>
                  </a:lnTo>
                  <a:lnTo>
                    <a:pt x="15209" y="814"/>
                  </a:lnTo>
                  <a:lnTo>
                    <a:pt x="15772" y="751"/>
                  </a:lnTo>
                  <a:lnTo>
                    <a:pt x="16335" y="692"/>
                  </a:lnTo>
                  <a:lnTo>
                    <a:pt x="16898" y="633"/>
                  </a:lnTo>
                  <a:lnTo>
                    <a:pt x="17462" y="585"/>
                  </a:lnTo>
                  <a:lnTo>
                    <a:pt x="18025" y="530"/>
                  </a:lnTo>
                  <a:lnTo>
                    <a:pt x="18588" y="474"/>
                  </a:lnTo>
                  <a:lnTo>
                    <a:pt x="19152" y="420"/>
                  </a:lnTo>
                  <a:lnTo>
                    <a:pt x="19715" y="365"/>
                  </a:lnTo>
                  <a:lnTo>
                    <a:pt x="20278" y="312"/>
                  </a:lnTo>
                  <a:lnTo>
                    <a:pt x="20842" y="260"/>
                  </a:lnTo>
                  <a:lnTo>
                    <a:pt x="21404" y="209"/>
                  </a:lnTo>
                  <a:lnTo>
                    <a:pt x="21968" y="157"/>
                  </a:lnTo>
                  <a:lnTo>
                    <a:pt x="22532" y="107"/>
                  </a:lnTo>
                  <a:lnTo>
                    <a:pt x="23094" y="53"/>
                  </a:lnTo>
                  <a:lnTo>
                    <a:pt x="23658" y="0"/>
                  </a:lnTo>
                  <a:lnTo>
                    <a:pt x="23658" y="12164"/>
                  </a:lnTo>
                  <a:lnTo>
                    <a:pt x="23094" y="12164"/>
                  </a:lnTo>
                  <a:lnTo>
                    <a:pt x="22532" y="12164"/>
                  </a:lnTo>
                  <a:lnTo>
                    <a:pt x="21968" y="12164"/>
                  </a:lnTo>
                  <a:lnTo>
                    <a:pt x="21404" y="12164"/>
                  </a:lnTo>
                  <a:lnTo>
                    <a:pt x="20842" y="12164"/>
                  </a:lnTo>
                  <a:lnTo>
                    <a:pt x="20278" y="12164"/>
                  </a:lnTo>
                  <a:lnTo>
                    <a:pt x="19715" y="12164"/>
                  </a:lnTo>
                  <a:lnTo>
                    <a:pt x="19152" y="12164"/>
                  </a:lnTo>
                  <a:lnTo>
                    <a:pt x="18588" y="12164"/>
                  </a:lnTo>
                  <a:lnTo>
                    <a:pt x="18025" y="12164"/>
                  </a:lnTo>
                  <a:lnTo>
                    <a:pt x="17462" y="12164"/>
                  </a:lnTo>
                  <a:lnTo>
                    <a:pt x="16898" y="12164"/>
                  </a:lnTo>
                  <a:lnTo>
                    <a:pt x="16335" y="12164"/>
                  </a:lnTo>
                  <a:lnTo>
                    <a:pt x="15772" y="12164"/>
                  </a:lnTo>
                  <a:lnTo>
                    <a:pt x="15209" y="12164"/>
                  </a:lnTo>
                  <a:lnTo>
                    <a:pt x="14645" y="12164"/>
                  </a:lnTo>
                  <a:lnTo>
                    <a:pt x="14081" y="12164"/>
                  </a:lnTo>
                  <a:lnTo>
                    <a:pt x="13519" y="12164"/>
                  </a:lnTo>
                  <a:lnTo>
                    <a:pt x="12955" y="12164"/>
                  </a:lnTo>
                  <a:lnTo>
                    <a:pt x="12391" y="12164"/>
                  </a:lnTo>
                  <a:lnTo>
                    <a:pt x="11829" y="12164"/>
                  </a:lnTo>
                  <a:lnTo>
                    <a:pt x="11265" y="12164"/>
                  </a:lnTo>
                  <a:lnTo>
                    <a:pt x="10703" y="12164"/>
                  </a:lnTo>
                  <a:lnTo>
                    <a:pt x="10139" y="12164"/>
                  </a:lnTo>
                  <a:lnTo>
                    <a:pt x="9575" y="12164"/>
                  </a:lnTo>
                  <a:lnTo>
                    <a:pt x="9013" y="12164"/>
                  </a:lnTo>
                  <a:lnTo>
                    <a:pt x="8449" y="12164"/>
                  </a:lnTo>
                  <a:lnTo>
                    <a:pt x="7886" y="12164"/>
                  </a:lnTo>
                  <a:lnTo>
                    <a:pt x="7323" y="12164"/>
                  </a:lnTo>
                  <a:lnTo>
                    <a:pt x="6759" y="12164"/>
                  </a:lnTo>
                  <a:lnTo>
                    <a:pt x="6196" y="12164"/>
                  </a:lnTo>
                  <a:lnTo>
                    <a:pt x="5632" y="12164"/>
                  </a:lnTo>
                  <a:lnTo>
                    <a:pt x="0" y="12164"/>
                  </a:lnTo>
                  <a:lnTo>
                    <a:pt x="0" y="4379"/>
                  </a:lnTo>
                  <a:close/>
                </a:path>
              </a:pathLst>
            </a:custGeom>
            <a:solidFill>
              <a:srgbClr val="c5e0b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2" name="CustomShape 41"/>
            <p:cNvSpPr/>
            <p:nvPr/>
          </p:nvSpPr>
          <p:spPr>
            <a:xfrm>
              <a:off x="685800" y="1564200"/>
              <a:ext cx="10972800" cy="1671480"/>
            </a:xfrm>
            <a:custGeom>
              <a:avLst/>
              <a:gdLst>
                <a:gd name="textAreaLeft" fmla="*/ 0 w 10972800"/>
                <a:gd name="textAreaRight" fmla="*/ 10973160 w 10972800"/>
                <a:gd name="textAreaTop" fmla="*/ 0 h 1671480"/>
                <a:gd name="textAreaBottom" fmla="*/ 1671840 h 1671480"/>
              </a:gdLst>
              <a:ahLst/>
              <a:rect l="textAreaLeft" t="textAreaTop" r="textAreaRight" b="textAreaBottom"/>
              <a:pathLst>
                <a:path w="23906" h="4645">
                  <a:moveTo>
                    <a:pt x="0" y="4644"/>
                  </a:moveTo>
                  <a:lnTo>
                    <a:pt x="5691" y="2100"/>
                  </a:lnTo>
                  <a:lnTo>
                    <a:pt x="6261" y="2014"/>
                  </a:lnTo>
                  <a:lnTo>
                    <a:pt x="6829" y="1919"/>
                  </a:lnTo>
                  <a:lnTo>
                    <a:pt x="7399" y="1842"/>
                  </a:lnTo>
                  <a:lnTo>
                    <a:pt x="7969" y="1731"/>
                  </a:lnTo>
                  <a:lnTo>
                    <a:pt x="8537" y="1641"/>
                  </a:lnTo>
                  <a:lnTo>
                    <a:pt x="9107" y="1614"/>
                  </a:lnTo>
                  <a:lnTo>
                    <a:pt x="9675" y="1586"/>
                  </a:lnTo>
                  <a:lnTo>
                    <a:pt x="10245" y="1559"/>
                  </a:lnTo>
                  <a:lnTo>
                    <a:pt x="10814" y="1531"/>
                  </a:lnTo>
                  <a:lnTo>
                    <a:pt x="11383" y="1319"/>
                  </a:lnTo>
                  <a:lnTo>
                    <a:pt x="11952" y="1273"/>
                  </a:lnTo>
                  <a:lnTo>
                    <a:pt x="12521" y="1189"/>
                  </a:lnTo>
                  <a:lnTo>
                    <a:pt x="13090" y="1123"/>
                  </a:lnTo>
                  <a:lnTo>
                    <a:pt x="13660" y="1056"/>
                  </a:lnTo>
                  <a:lnTo>
                    <a:pt x="14228" y="995"/>
                  </a:lnTo>
                  <a:lnTo>
                    <a:pt x="14798" y="928"/>
                  </a:lnTo>
                  <a:lnTo>
                    <a:pt x="15368" y="864"/>
                  </a:lnTo>
                  <a:lnTo>
                    <a:pt x="15936" y="797"/>
                  </a:lnTo>
                  <a:lnTo>
                    <a:pt x="16506" y="734"/>
                  </a:lnTo>
                  <a:lnTo>
                    <a:pt x="17074" y="672"/>
                  </a:lnTo>
                  <a:lnTo>
                    <a:pt x="17644" y="620"/>
                  </a:lnTo>
                  <a:lnTo>
                    <a:pt x="18214" y="562"/>
                  </a:lnTo>
                  <a:lnTo>
                    <a:pt x="18782" y="503"/>
                  </a:lnTo>
                  <a:lnTo>
                    <a:pt x="19352" y="445"/>
                  </a:lnTo>
                  <a:lnTo>
                    <a:pt x="19921" y="387"/>
                  </a:lnTo>
                  <a:lnTo>
                    <a:pt x="20490" y="331"/>
                  </a:lnTo>
                  <a:lnTo>
                    <a:pt x="21059" y="276"/>
                  </a:lnTo>
                  <a:lnTo>
                    <a:pt x="21628" y="222"/>
                  </a:lnTo>
                  <a:lnTo>
                    <a:pt x="22197" y="167"/>
                  </a:lnTo>
                  <a:lnTo>
                    <a:pt x="22767" y="114"/>
                  </a:lnTo>
                  <a:lnTo>
                    <a:pt x="23335" y="56"/>
                  </a:lnTo>
                  <a:lnTo>
                    <a:pt x="23905" y="0"/>
                  </a:lnTo>
                </a:path>
              </a:pathLst>
            </a:custGeom>
            <a:noFill/>
            <a:ln w="101520">
              <a:solidFill>
                <a:srgbClr val="05b050"/>
              </a:solidFill>
              <a:miter/>
              <a:headEnd len="med" type="oval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203" name="CustomShape 42"/>
          <p:cNvSpPr/>
          <p:nvPr/>
        </p:nvSpPr>
        <p:spPr>
          <a:xfrm>
            <a:off x="707760" y="5970960"/>
            <a:ext cx="10859040" cy="7920"/>
          </a:xfrm>
          <a:custGeom>
            <a:avLst/>
            <a:gdLst>
              <a:gd name="textAreaLeft" fmla="*/ 0 w 10859040"/>
              <a:gd name="textAreaRight" fmla="*/ 10859400 w 10859040"/>
              <a:gd name="textAreaTop" fmla="*/ 0 h 7920"/>
              <a:gd name="textAreaBottom" fmla="*/ 8280 h 7920"/>
            </a:gdLst>
            <a:ahLst/>
            <a:rect l="textAreaLeft" t="textAreaTop" r="textAreaRight" b="textAreaBottom"/>
            <a:pathLst>
              <a:path w="8497762" h="8660">
                <a:moveTo>
                  <a:pt x="0" y="0"/>
                </a:moveTo>
                <a:lnTo>
                  <a:pt x="8497763" y="0"/>
                </a:lnTo>
              </a:path>
            </a:pathLst>
          </a:custGeom>
          <a:noFill/>
          <a:ln w="1800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6720" bIns="-36720" anchor="t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4" name="CustomShape 43"/>
          <p:cNvSpPr/>
          <p:nvPr/>
        </p:nvSpPr>
        <p:spPr>
          <a:xfrm>
            <a:off x="902520" y="325476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58%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5" name="CustomShape 44"/>
          <p:cNvSpPr/>
          <p:nvPr/>
        </p:nvSpPr>
        <p:spPr>
          <a:xfrm>
            <a:off x="9956880" y="192420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SE" sz="4000" strike="noStrike" u="none">
                <a:solidFill>
                  <a:srgbClr val="000000"/>
                </a:solidFill>
                <a:effectLst/>
                <a:uFillTx/>
                <a:latin typeface="Rubik Medium"/>
                <a:ea typeface="DejaVu Sans"/>
              </a:rPr>
              <a:t>91%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6" name="Line 1"/>
          <p:cNvSpPr/>
          <p:nvPr/>
        </p:nvSpPr>
        <p:spPr>
          <a:xfrm>
            <a:off x="1404972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7" name="Line 2"/>
          <p:cNvSpPr/>
          <p:nvPr/>
        </p:nvSpPr>
        <p:spPr>
          <a:xfrm>
            <a:off x="1554516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8" name="Line 3"/>
          <p:cNvSpPr/>
          <p:nvPr/>
        </p:nvSpPr>
        <p:spPr>
          <a:xfrm>
            <a:off x="1704024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9" name="Line 4"/>
          <p:cNvSpPr/>
          <p:nvPr/>
        </p:nvSpPr>
        <p:spPr>
          <a:xfrm>
            <a:off x="1853532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0" name="Line 5"/>
          <p:cNvSpPr/>
          <p:nvPr/>
        </p:nvSpPr>
        <p:spPr>
          <a:xfrm>
            <a:off x="20030760" y="1838160"/>
            <a:ext cx="360" cy="326664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1" name="Line 6"/>
          <p:cNvSpPr/>
          <p:nvPr/>
        </p:nvSpPr>
        <p:spPr>
          <a:xfrm>
            <a:off x="14049720" y="5104800"/>
            <a:ext cx="628596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2" name="Line 7"/>
          <p:cNvSpPr/>
          <p:nvPr/>
        </p:nvSpPr>
        <p:spPr>
          <a:xfrm>
            <a:off x="14049720" y="4285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3" name="Line 8"/>
          <p:cNvSpPr/>
          <p:nvPr/>
        </p:nvSpPr>
        <p:spPr>
          <a:xfrm>
            <a:off x="14049720" y="3466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4" name="Line 9"/>
          <p:cNvSpPr/>
          <p:nvPr/>
        </p:nvSpPr>
        <p:spPr>
          <a:xfrm>
            <a:off x="14049720" y="264780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5" name="Line 10"/>
          <p:cNvSpPr/>
          <p:nvPr/>
        </p:nvSpPr>
        <p:spPr>
          <a:xfrm>
            <a:off x="14049720" y="1838160"/>
            <a:ext cx="628596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6" name="CustomShape 27"/>
          <p:cNvSpPr/>
          <p:nvPr/>
        </p:nvSpPr>
        <p:spPr>
          <a:xfrm>
            <a:off x="511200" y="180000"/>
            <a:ext cx="9025560" cy="136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4400" strike="noStrike" u="none">
                <a:solidFill>
                  <a:srgbClr val="05b050"/>
                </a:solidFill>
                <a:effectLst/>
                <a:uFillTx/>
                <a:latin typeface="Rubik Medium"/>
                <a:ea typeface="DejaVu Sans"/>
              </a:rPr>
              <a:t>Drinking Water</a:t>
            </a:r>
            <a:br>
              <a:rPr sz="1800"/>
            </a:b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Share of people with access to clean water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within 15 minutes walk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7" name="CustomShape 46"/>
          <p:cNvSpPr/>
          <p:nvPr/>
        </p:nvSpPr>
        <p:spPr>
          <a:xfrm>
            <a:off x="3039480" y="2576520"/>
            <a:ext cx="6263280" cy="143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sv-SE" sz="4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Clean water for </a:t>
            </a:r>
            <a:br>
              <a:rPr sz="1800"/>
            </a:br>
            <a:r>
              <a:rPr b="0" lang="sv-SE" sz="4400" strike="noStrike" u="none">
                <a:solidFill>
                  <a:srgbClr val="000000"/>
                </a:solidFill>
                <a:effectLst/>
                <a:uFillTx/>
                <a:latin typeface="Rubik Light"/>
                <a:ea typeface="DejaVu Sans"/>
              </a:rPr>
              <a:t>almost everyone!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8" name="CustomShape 47"/>
          <p:cNvSpPr/>
          <p:nvPr/>
        </p:nvSpPr>
        <p:spPr>
          <a:xfrm>
            <a:off x="3446280" y="4609800"/>
            <a:ext cx="567576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GB" sz="24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Never before have so many people had access to clean drinking water!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18546</TotalTime>
  <Application>LibreOffice/25.2.0.3$Linux_X86_64 LibreOffice_project/e1cf4a87eb02d755bce1a01209907ea5ddc8f069</Application>
  <AppVersion>15.0000</AppVersion>
  <Words>270</Words>
  <Paragraphs>55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2026-01-10T03:11:51Z</dcterms:modified>
  <cp:revision>393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4</vt:i4>
  </property>
  <property fmtid="{D5CDD505-2E9C-101B-9397-08002B2CF9AE}" pid="7" name="PresentationFormat">
    <vt:lpwstr>Widescreen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5</vt:i4>
  </property>
</Properties>
</file>